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6" r:id="rId2"/>
    <p:sldId id="334" r:id="rId3"/>
    <p:sldId id="332" r:id="rId4"/>
    <p:sldId id="333" r:id="rId5"/>
    <p:sldId id="310" r:id="rId6"/>
    <p:sldId id="324" r:id="rId7"/>
    <p:sldId id="336" r:id="rId8"/>
    <p:sldId id="335" r:id="rId9"/>
    <p:sldId id="313" r:id="rId10"/>
    <p:sldId id="351" r:id="rId11"/>
    <p:sldId id="342" r:id="rId12"/>
    <p:sldId id="343" r:id="rId13"/>
    <p:sldId id="344" r:id="rId14"/>
    <p:sldId id="345" r:id="rId15"/>
    <p:sldId id="346" r:id="rId16"/>
    <p:sldId id="347" r:id="rId17"/>
    <p:sldId id="341" r:id="rId18"/>
    <p:sldId id="348" r:id="rId19"/>
    <p:sldId id="349" r:id="rId20"/>
    <p:sldId id="319" r:id="rId21"/>
    <p:sldId id="352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A0000"/>
    <a:srgbClr val="D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7" autoAdjust="0"/>
    <p:restoredTop sz="94902" autoAdjust="0"/>
  </p:normalViewPr>
  <p:slideViewPr>
    <p:cSldViewPr>
      <p:cViewPr>
        <p:scale>
          <a:sx n="55" d="100"/>
          <a:sy n="55" d="100"/>
        </p:scale>
        <p:origin x="-2418" y="-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29B49-870E-4EC4-8F27-1FA90F97DBA3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19CD3-FE83-4D81-A557-07B79E324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13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9CD3-FE83-4D81-A557-07B79E3241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B4EC-461E-4B8A-95D6-4CDADECB4759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2FD7-40EA-4FF2-A0B5-C8CB63465A99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AA2-3413-436E-B458-7C8BCB4FD440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8E65-F50B-49E5-BE97-F1168402A4B2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AC36-96CD-4B2E-8879-9C85F671992A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F936-736E-438B-8BFB-9377218F6EB3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7E2-A8CA-4AA8-9DE9-1F7042BA399F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79ED-5962-4543-AA6F-FD2096770732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627C-7E1F-4E9B-9398-47AD339A3285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E37A-9666-4811-BF99-5AC24AD26258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D79A-FC4D-4E41-A356-2193B4E30118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ECD85B6-5914-4979-BE06-6D156D81C21E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jpe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jpe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09" y="980728"/>
            <a:ext cx="7773987" cy="442915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Государство </a:t>
            </a:r>
            <a:r>
              <a:rPr lang="ru-RU" sz="4800" b="1" dirty="0">
                <a:solidFill>
                  <a:srgbClr val="002060"/>
                </a:solidFill>
              </a:rPr>
              <a:t>и гражданин </a:t>
            </a: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в </a:t>
            </a:r>
            <a:r>
              <a:rPr lang="ru-RU" sz="4800" b="1" dirty="0">
                <a:solidFill>
                  <a:srgbClr val="002060"/>
                </a:solidFill>
              </a:rPr>
              <a:t>современном </a:t>
            </a: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интернет-пространстве</a:t>
            </a:r>
            <a:r>
              <a:rPr lang="ru-RU" sz="4800" b="1" dirty="0">
                <a:solidFill>
                  <a:srgbClr val="002060"/>
                </a:solidFill>
              </a:rPr>
              <a:t>.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 Получение государственных услуг в электронном виде 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48213" y="6215082"/>
            <a:ext cx="8786842" cy="440770"/>
            <a:chOff x="214282" y="6215082"/>
            <a:chExt cx="8786842" cy="44077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357158" y="6215082"/>
              <a:ext cx="856895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4282" y="6286520"/>
              <a:ext cx="8786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30 сентября 2013 года                                                 </a:t>
              </a:r>
              <a:r>
                <a:rPr lang="ru-RU" b="1" dirty="0" smtClean="0"/>
                <a:t>	</a:t>
              </a: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День российского Интернета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6557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714357"/>
            <a:ext cx="7773987" cy="43708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Регистрация на Едином портале государственных и муниципальных услуг Российской Федерации</a:t>
            </a: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9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57166"/>
            <a:ext cx="8964488" cy="703283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5786" y="2786058"/>
            <a:ext cx="3650066" cy="1225681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 информация нам понадобится для регистрации?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2066" y="2643182"/>
            <a:ext cx="3650060" cy="122568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E-mail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(обязательно)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72066" y="1285860"/>
            <a:ext cx="3650061" cy="1225681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СНИЛС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(обязательно)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2066" y="4000504"/>
            <a:ext cx="3571900" cy="114300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</a:rPr>
              <a:t>№ мобильного телефона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(необязательно)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72066" y="5286388"/>
            <a:ext cx="3571900" cy="114300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</a:rPr>
              <a:t>Почтовый адрес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(индекс, город, улица, номер дома)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11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12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57167"/>
            <a:ext cx="8964488" cy="500066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48" y="1142985"/>
            <a:ext cx="7858180" cy="78581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Шаг 1: Запускаем браузер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3857628"/>
            <a:ext cx="8001056" cy="122568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3: На главной странице портала в правом верхнем углу нажимаем кнопку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«РЕГИСТРАЦИЯ»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48" y="2357430"/>
            <a:ext cx="7929618" cy="107157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2: В адресной строке браузера набираем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адрес портала: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http://www.gosuslugi.ru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48" y="5429264"/>
            <a:ext cx="7929618" cy="114300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4: Выбираем закладку </a:t>
            </a:r>
            <a:r>
              <a:rPr lang="ru-RU" sz="2400" b="1" dirty="0" smtClean="0">
                <a:solidFill>
                  <a:srgbClr val="FF0000"/>
                </a:solidFill>
              </a:rPr>
              <a:t>«Граждане РФ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7686" y="178592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00562" y="342900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72000" y="500063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12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12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57167"/>
            <a:ext cx="8964488" cy="428628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48" y="857232"/>
            <a:ext cx="7858180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Шаг 5: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Внимательно читаем инструкцию о способе подтверждения личности, инструкцию по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5572140"/>
            <a:ext cx="8001056" cy="100013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8: Выбираем способ подтверждения личности при обращении за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госуслугами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48" y="3857628"/>
            <a:ext cx="7929618" cy="1214446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7: Внимательно читаем уведомление об обработке ваших персональных данных, ставим галочку рядом с надписью «Подтвердить», </a:t>
            </a:r>
            <a:r>
              <a:rPr lang="ru-RU" sz="2400" b="1" dirty="0" smtClean="0">
                <a:solidFill>
                  <a:srgbClr val="002060"/>
                </a:solidFill>
              </a:rPr>
              <a:t>нажимаем кнопку </a:t>
            </a:r>
            <a:r>
              <a:rPr lang="ru-RU" sz="2400" b="1" dirty="0" smtClean="0">
                <a:solidFill>
                  <a:srgbClr val="FF0000"/>
                </a:solidFill>
              </a:rPr>
              <a:t>«ДАЛЕЕ»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29124" y="3357562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00562" y="5072074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2714620"/>
            <a:ext cx="7929618" cy="64294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6: </a:t>
            </a:r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ажимаем кнопку </a:t>
            </a:r>
            <a:r>
              <a:rPr lang="ru-RU" sz="2400" b="1" dirty="0" smtClean="0">
                <a:solidFill>
                  <a:srgbClr val="FF0000"/>
                </a:solidFill>
              </a:rPr>
              <a:t>«ДАЛЕЕ»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500562" y="2285992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13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12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57167"/>
            <a:ext cx="8964488" cy="500066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472" y="1268760"/>
            <a:ext cx="7858180" cy="10081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 сможете обратиться за получением кода активации в Вологду, Череповец, Великий Устюг 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20" y="3071810"/>
            <a:ext cx="4286280" cy="136530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9: Выбираем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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«Получить код активации в центре обслуживания «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Ростелекома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4876" y="3071810"/>
            <a:ext cx="4214842" cy="136530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9: Выбираем </a:t>
            </a:r>
          </a:p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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«Получить код активации через Почту России»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607983" y="2281630"/>
            <a:ext cx="428628" cy="790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162143" y="2270056"/>
            <a:ext cx="428628" cy="801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47664" y="256490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256490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НЕТ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5286388"/>
            <a:ext cx="7929618" cy="114300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10: </a:t>
            </a:r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ажимаем кнопку </a:t>
            </a:r>
            <a:r>
              <a:rPr lang="ru-RU" sz="2400" b="1" dirty="0" smtClean="0">
                <a:solidFill>
                  <a:srgbClr val="FF0000"/>
                </a:solidFill>
              </a:rPr>
              <a:t>«ДАЛЕЕ»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162144" y="4437112"/>
            <a:ext cx="537648" cy="849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583094" y="4437112"/>
            <a:ext cx="489236" cy="849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14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12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57167"/>
            <a:ext cx="8964488" cy="500066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48" y="1142984"/>
            <a:ext cx="7858180" cy="185396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Шаг 11: Заполняем форму регистрации: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Фамилия , Имя, Отчество</a:t>
            </a:r>
            <a:r>
              <a:rPr lang="ru-RU" sz="2400" b="1" dirty="0" smtClean="0">
                <a:solidFill>
                  <a:srgbClr val="002060"/>
                </a:solidFill>
              </a:rPr>
              <a:t> как указано в паспорте,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Дата рождения, Пол, СНИЛС, </a:t>
            </a:r>
            <a:r>
              <a:rPr lang="en-US" sz="2400" b="1" dirty="0" smtClean="0">
                <a:solidFill>
                  <a:srgbClr val="002060"/>
                </a:solidFill>
              </a:rPr>
              <a:t>E-mail, </a:t>
            </a:r>
            <a:r>
              <a:rPr lang="ru-RU" sz="2400" b="1" dirty="0" smtClean="0">
                <a:solidFill>
                  <a:srgbClr val="002060"/>
                </a:solidFill>
              </a:rPr>
              <a:t>№ мобильного телефона или нет номера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3639894"/>
            <a:ext cx="7858180" cy="1158804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12: Для тех ,кто будет получать код активации через Почту России, необходимо вести свой почтовый адрес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48" y="5429264"/>
            <a:ext cx="7858180" cy="114300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13: </a:t>
            </a:r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ажимаем кнопку </a:t>
            </a:r>
            <a:r>
              <a:rPr lang="ru-RU" sz="2400" b="1" dirty="0" smtClean="0">
                <a:solidFill>
                  <a:srgbClr val="FF0000"/>
                </a:solidFill>
              </a:rPr>
              <a:t>«ДАЛЕЕ»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984" y="2996952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27984" y="4797152"/>
            <a:ext cx="500636" cy="644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15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12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57167"/>
            <a:ext cx="8964488" cy="500066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48" y="857232"/>
            <a:ext cx="7858180" cy="114300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Шаг 13: Заполняем поле «Пароль», «Подтверждение пароля». </a:t>
            </a:r>
            <a:r>
              <a:rPr lang="ru-RU" sz="2400" b="1" dirty="0" smtClean="0">
                <a:solidFill>
                  <a:srgbClr val="FF0000"/>
                </a:solidFill>
              </a:rPr>
              <a:t>Пароль не менее 8 символов, из букв и цифр разного регистра. Пароль ЗАПИСАТЬ!!!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2910" y="2357430"/>
            <a:ext cx="8001056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Выбираем контрольный вопрос из списка предложенных либо создаем свой вопрос, вводим ответ на контрольный вопрос.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Контрольный вопрос и ответ на него ЗАПИСАТЬ!!!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10" y="4286256"/>
            <a:ext cx="7929618" cy="42862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14: Вводим код на изображении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57686" y="2000240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57686" y="378619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5214950"/>
            <a:ext cx="7929618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Шаг 15: На указанный вами номер телефона и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e-mail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будут направлены коды подтверждения. Необходимо далее ввести их в соответствующие поля формы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4714884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400" b="1" smtClean="0"/>
              <a:pPr algn="r"/>
              <a:t>16</a:t>
            </a:fld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12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9036496" cy="812608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atypov_rh\Desktop\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14488"/>
            <a:ext cx="1340331" cy="10055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63888" y="1052736"/>
            <a:ext cx="52864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г. Вологда,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ул.Герцена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д.41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Режим работы: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 понедельника по четверг – с 08:00 до 19:30. Пятница – с 8:00 до 18:30.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Суббота - с 9:00 до 17:30.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Воскресенье – выходной.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г. Череповец,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пр.Строителей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д.6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Режим работы: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пн-пт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- с 08:00 до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18:30.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Суббота, воскресенье – выходной.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г. Великий Устюг,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пр.Советский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д.89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Режим работы: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пн-пт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-  с 09:00 до 17:30.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Суббота, воскресенье: выходной.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596" y="2857496"/>
            <a:ext cx="2720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получение кода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активации 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офисе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Ростелеком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Код активации выдается лично при предъявлении паспорта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17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8750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9036496" cy="812608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214422"/>
            <a:ext cx="8001056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дальше?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После того, как вы получите код активации, необходимо завершить процедуру регистрации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183743"/>
            <a:ext cx="8001056" cy="125499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Необходимо зайти на портал, нажать в правом верхнем углу главной страницы кнопку </a:t>
            </a:r>
            <a:r>
              <a:rPr lang="ru-RU" sz="2400" b="1" dirty="0" smtClean="0">
                <a:solidFill>
                  <a:srgbClr val="FF0000"/>
                </a:solidFill>
              </a:rPr>
              <a:t>«ВХОД»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7686" y="2571744"/>
            <a:ext cx="468000" cy="61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171" y="5013176"/>
            <a:ext cx="7915357" cy="133200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Переходим на страницу «Авторизация», выбираем «Физические лица», нажимаем кнопку справа «Ввести код авторизации»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357686" y="4438736"/>
            <a:ext cx="468000" cy="574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18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8750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9036496" cy="812608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Пошаговый алгоритм регистрации 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214422"/>
            <a:ext cx="8001056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Выберите «Регистрация гражданина РФ», введите СНИЛС, код активации, код изображения на картинке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3804" y="3071810"/>
            <a:ext cx="8001056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Процедура регистрации завершена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57686" y="2571744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4929198"/>
            <a:ext cx="8016014" cy="135732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Теперь Вы можете пользоваться услугами на Портале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Для этого  на вкладке Личный кабинет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Вход вы должны ввести </a:t>
            </a:r>
            <a:r>
              <a:rPr lang="ru-RU" sz="2400" b="1" dirty="0" smtClean="0">
                <a:solidFill>
                  <a:srgbClr val="FF0000"/>
                </a:solidFill>
              </a:rPr>
              <a:t>СНИЛС и пароль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который вы вводили на шаге 13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33887" y="4429132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19</a:t>
            </a:fld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xmlns="" val="8750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305753" y="6237312"/>
            <a:ext cx="8568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8596" y="1928802"/>
            <a:ext cx="8407161" cy="416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pPr marL="715963">
              <a:lnSpc>
                <a:spcPts val="3300"/>
              </a:lnSpc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 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повышение качества жизни граждан</a:t>
            </a:r>
          </a:p>
          <a:p>
            <a:pPr marL="715963" lvl="1">
              <a:lnSpc>
                <a:spcPts val="3300"/>
              </a:lnSpc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 обеспечение конкурентоспособности России</a:t>
            </a:r>
          </a:p>
          <a:p>
            <a:pPr marL="715963" lvl="1">
              <a:lnSpc>
                <a:spcPts val="3300"/>
              </a:lnSpc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 развитие экономической, социально-политической, культурной и духовной сфер жизни общества</a:t>
            </a:r>
          </a:p>
          <a:p>
            <a:pPr marL="715963" lvl="1">
              <a:lnSpc>
                <a:spcPts val="3300"/>
              </a:lnSpc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 совершенствование системы государственного управления на основе использования информационных и телекоммуникационных технологий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05" y="214290"/>
            <a:ext cx="66437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Цели формирования и развития информационного общества </a:t>
            </a:r>
          </a:p>
          <a:p>
            <a:pPr algn="ctr"/>
            <a:r>
              <a:rPr lang="ru-RU" sz="2800" b="1" dirty="0" smtClean="0"/>
              <a:t>в Российской Федерации :</a:t>
            </a:r>
            <a:endParaRPr lang="ru-RU" sz="2400" b="1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2</a:t>
            </a:fld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xmlns="" val="1730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8479169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ход гражданина на ЕПГУ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через личный кабинет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20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5336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150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По вопросам получения государственных услуг в электронном виде вы можете обратиться в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по единому номеру: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8 (800) 100-70-10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или в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Комитет информационных технологий и телекоммуникаций Вологодской области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по телефону в г.Вологде: 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(8172)75-32-14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или 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по адресу электронной почты: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kit@gov35.ru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248213" y="6215082"/>
            <a:ext cx="8786842" cy="440770"/>
            <a:chOff x="214282" y="6215082"/>
            <a:chExt cx="8786842" cy="44077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357158" y="6215082"/>
              <a:ext cx="856895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4282" y="6286520"/>
              <a:ext cx="8786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30 сентября 2013 года                                                 </a:t>
              </a:r>
              <a:r>
                <a:rPr lang="ru-RU" b="1" dirty="0" smtClean="0"/>
                <a:t>	</a:t>
              </a: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День российского Интернета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21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6557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1556794"/>
            <a:ext cx="8786842" cy="14818"/>
          </a:xfrm>
          <a:prstGeom prst="line">
            <a:avLst/>
          </a:prstGeom>
          <a:ln w="171450" cmpd="sng">
            <a:gradFill flip="none" rotWithShape="1">
              <a:gsLst>
                <a:gs pos="50000">
                  <a:srgbClr val="00B0F0"/>
                </a:gs>
                <a:gs pos="5000">
                  <a:srgbClr val="00B0F0">
                    <a:alpha val="0"/>
                  </a:srgbClr>
                </a:gs>
              </a:gsLst>
              <a:lin ang="27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47873"/>
            <a:ext cx="2016224" cy="20162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2357430"/>
            <a:ext cx="178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Электронное образование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857628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Электронное здравоохранение</a:t>
            </a:r>
            <a:endParaRPr lang="ru-RU" sz="1400" dirty="0"/>
          </a:p>
        </p:txBody>
      </p:sp>
      <p:pic>
        <p:nvPicPr>
          <p:cNvPr id="1026" name="Picture 2" descr="U:\Общая папка\День знаний\1349935206_bibliote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214290"/>
            <a:ext cx="2527679" cy="18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000892" y="2285992"/>
            <a:ext cx="1664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Электронная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культура</a:t>
            </a:r>
            <a:endParaRPr lang="ru-RU" sz="1400" dirty="0"/>
          </a:p>
        </p:txBody>
      </p:sp>
      <p:pic>
        <p:nvPicPr>
          <p:cNvPr id="1027" name="Picture 3" descr="C:\Users\Polikarpova.NS\Desktop\image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57200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00826" y="3786190"/>
            <a:ext cx="2143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Компьютер в каждый дом</a:t>
            </a:r>
            <a:endParaRPr lang="ru-RU" sz="2000" dirty="0"/>
          </a:p>
        </p:txBody>
      </p:sp>
      <p:grpSp>
        <p:nvGrpSpPr>
          <p:cNvPr id="20" name="Группа 3"/>
          <p:cNvGrpSpPr>
            <a:grpSpLocks/>
          </p:cNvGrpSpPr>
          <p:nvPr/>
        </p:nvGrpSpPr>
        <p:grpSpPr bwMode="auto">
          <a:xfrm>
            <a:off x="3203848" y="347873"/>
            <a:ext cx="2608162" cy="2324001"/>
            <a:chOff x="3271807" y="2800969"/>
            <a:chExt cx="4288059" cy="3414975"/>
          </a:xfrm>
        </p:grpSpPr>
        <p:sp>
          <p:nvSpPr>
            <p:cNvPr id="21" name="Овал 20"/>
            <p:cNvSpPr/>
            <p:nvPr/>
          </p:nvSpPr>
          <p:spPr>
            <a:xfrm rot="1403685">
              <a:off x="3271807" y="2800969"/>
              <a:ext cx="4288059" cy="34149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203200" dist="76200" dir="3120000" algn="ctr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2" name="Группа 2"/>
            <p:cNvGrpSpPr>
              <a:grpSpLocks/>
            </p:cNvGrpSpPr>
            <p:nvPr/>
          </p:nvGrpSpPr>
          <p:grpSpPr bwMode="auto">
            <a:xfrm>
              <a:off x="3759415" y="3129546"/>
              <a:ext cx="3285910" cy="2766722"/>
              <a:chOff x="2645492" y="1508642"/>
              <a:chExt cx="3666583" cy="2943813"/>
            </a:xfrm>
          </p:grpSpPr>
          <p:sp>
            <p:nvSpPr>
              <p:cNvPr id="23" name="TextBox 3"/>
              <p:cNvSpPr txBox="1">
                <a:spLocks noChangeArrowheads="1"/>
              </p:cNvSpPr>
              <p:nvPr/>
            </p:nvSpPr>
            <p:spPr bwMode="auto">
              <a:xfrm>
                <a:off x="2645492" y="1508642"/>
                <a:ext cx="3384374" cy="625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+mn-lt"/>
                  </a:rPr>
                  <a:t>Электронное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24" name="Рисунок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092" y="1980520"/>
                <a:ext cx="3384376" cy="1846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3"/>
              <p:cNvSpPr txBox="1">
                <a:spLocks noChangeArrowheads="1"/>
              </p:cNvSpPr>
              <p:nvPr/>
            </p:nvSpPr>
            <p:spPr bwMode="auto">
              <a:xfrm>
                <a:off x="2736092" y="3826886"/>
                <a:ext cx="3575983" cy="625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+mn-lt"/>
                  </a:rPr>
                  <a:t>правительство</a:t>
                </a:r>
                <a:endParaRPr lang="ru-RU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8" name="Скругленный прямоугольник 7"/>
          <p:cNvSpPr/>
          <p:nvPr/>
        </p:nvSpPr>
        <p:spPr>
          <a:xfrm>
            <a:off x="3059832" y="3010616"/>
            <a:ext cx="27521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ИНФОРМАЦИОННОЕ </a:t>
            </a:r>
          </a:p>
          <a:p>
            <a:pPr algn="ctr"/>
            <a:r>
              <a:rPr lang="ru-RU" sz="2000" b="1" dirty="0" smtClean="0"/>
              <a:t>ОБЩЕСТВО</a:t>
            </a:r>
            <a:endParaRPr lang="ru-RU" sz="2000" b="1" dirty="0"/>
          </a:p>
        </p:txBody>
      </p:sp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699" y="4314721"/>
            <a:ext cx="1310441" cy="14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294085" y="5784352"/>
            <a:ext cx="2592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Информация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-  без границ</a:t>
            </a:r>
            <a:endParaRPr lang="ru-RU" sz="2000" dirty="0"/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 rot="7860000">
            <a:off x="2503053" y="4039560"/>
            <a:ext cx="721590" cy="525463"/>
          </a:xfrm>
          <a:prstGeom prst="rightArrow">
            <a:avLst>
              <a:gd name="adj1" fmla="val 50000"/>
              <a:gd name="adj2" fmla="val 65106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 rot="3240000">
            <a:off x="5707398" y="4041215"/>
            <a:ext cx="721590" cy="525463"/>
          </a:xfrm>
          <a:prstGeom prst="rightArrow">
            <a:avLst>
              <a:gd name="adj1" fmla="val 50000"/>
              <a:gd name="adj2" fmla="val 65106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 rot="13440000">
            <a:off x="2469487" y="2468057"/>
            <a:ext cx="721590" cy="525463"/>
          </a:xfrm>
          <a:prstGeom prst="rightArrow">
            <a:avLst>
              <a:gd name="adj1" fmla="val 50000"/>
              <a:gd name="adj2" fmla="val 65106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 rot="18960000">
            <a:off x="5720190" y="2443890"/>
            <a:ext cx="721590" cy="525463"/>
          </a:xfrm>
          <a:prstGeom prst="rightArrow">
            <a:avLst>
              <a:gd name="adj1" fmla="val 50000"/>
              <a:gd name="adj2" fmla="val 65106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U:\Общая папка\День знаний\153958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643446"/>
            <a:ext cx="2607556" cy="191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3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056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/>
          <p:cNvSpPr/>
          <p:nvPr/>
        </p:nvSpPr>
        <p:spPr>
          <a:xfrm rot="20852084">
            <a:off x="4021138" y="192088"/>
            <a:ext cx="2597150" cy="14319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10320000" sx="86000" sy="86000" algn="ctr" rotWithShape="0">
              <a:schemeClr val="bg1">
                <a:lumMod val="6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610611">
            <a:off x="6615113" y="377825"/>
            <a:ext cx="2595562" cy="2197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228600" dir="6300000" sx="86000" sy="86000" algn="ctr" rotWithShape="0">
              <a:schemeClr val="bg1">
                <a:lumMod val="6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286375" y="5429250"/>
            <a:ext cx="3671888" cy="11620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76200" dir="13140000" sx="99000" sy="99000" algn="ctr" rotWithShape="0">
              <a:schemeClr val="bg1">
                <a:lumMod val="7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109663" y="4621213"/>
            <a:ext cx="3429000" cy="22367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76200" dir="21300000" sx="99000" sy="99000" algn="ctr" rotWithShape="0">
              <a:schemeClr val="bg1">
                <a:lumMod val="7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2" name="Picture 31" descr="http://www.petitchameau.com/media-galerie/img2012052309503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286388"/>
            <a:ext cx="16033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9" descr="http://www.bmfc.ru/assets/images/news/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65257">
            <a:off x="1857375" y="5000625"/>
            <a:ext cx="21431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4" name="Группа 31"/>
          <p:cNvGrpSpPr>
            <a:grpSpLocks/>
          </p:cNvGrpSpPr>
          <p:nvPr/>
        </p:nvGrpSpPr>
        <p:grpSpPr bwMode="auto">
          <a:xfrm>
            <a:off x="357158" y="2286000"/>
            <a:ext cx="2995642" cy="2197100"/>
            <a:chOff x="428566" y="2440495"/>
            <a:chExt cx="2996248" cy="2197093"/>
          </a:xfrm>
        </p:grpSpPr>
        <p:sp>
          <p:nvSpPr>
            <p:cNvPr id="31" name="Овал 30"/>
            <p:cNvSpPr/>
            <p:nvPr/>
          </p:nvSpPr>
          <p:spPr>
            <a:xfrm rot="2610611">
              <a:off x="828727" y="2440495"/>
              <a:ext cx="2596087" cy="21970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228600" dir="1800000" sx="86000" sy="86000" algn="ctr" rotWithShape="0">
                <a:schemeClr val="bg1">
                  <a:lumMod val="65000"/>
                  <a:alpha val="4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25" name="Picture 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2928934"/>
              <a:ext cx="1310706" cy="14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TextBox 11"/>
            <p:cNvSpPr txBox="1">
              <a:spLocks noChangeArrowheads="1"/>
            </p:cNvSpPr>
            <p:nvPr/>
          </p:nvSpPr>
          <p:spPr bwMode="auto">
            <a:xfrm>
              <a:off x="428566" y="2940551"/>
              <a:ext cx="1500470" cy="1015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u="sng" cap="all" dirty="0" err="1">
                  <a:solidFill>
                    <a:srgbClr val="002060"/>
                  </a:solidFill>
                </a:rPr>
                <a:t>госуслуги</a:t>
              </a:r>
              <a:endParaRPr lang="en-US" sz="2000" b="1" u="sng" cap="all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2000" b="1" dirty="0">
                  <a:solidFill>
                    <a:srgbClr val="2F70BF"/>
                  </a:solidFill>
                </a:rPr>
                <a:t>через</a:t>
              </a:r>
            </a:p>
            <a:p>
              <a:pPr>
                <a:defRPr/>
              </a:pPr>
              <a:r>
                <a:rPr lang="ru-RU" sz="2000" b="1" dirty="0">
                  <a:solidFill>
                    <a:srgbClr val="2F70BF"/>
                  </a:solidFill>
                </a:rPr>
                <a:t>Интернет </a:t>
              </a:r>
            </a:p>
          </p:txBody>
        </p:sp>
      </p:grpSp>
      <p:grpSp>
        <p:nvGrpSpPr>
          <p:cNvPr id="4105" name="Группа 18"/>
          <p:cNvGrpSpPr>
            <a:grpSpLocks/>
          </p:cNvGrpSpPr>
          <p:nvPr/>
        </p:nvGrpSpPr>
        <p:grpSpPr bwMode="auto">
          <a:xfrm>
            <a:off x="3500430" y="2000240"/>
            <a:ext cx="4287837" cy="3414713"/>
            <a:chOff x="3271807" y="2800969"/>
            <a:chExt cx="4288059" cy="3414975"/>
          </a:xfrm>
        </p:grpSpPr>
        <p:sp>
          <p:nvSpPr>
            <p:cNvPr id="17" name="Овал 16"/>
            <p:cNvSpPr/>
            <p:nvPr/>
          </p:nvSpPr>
          <p:spPr>
            <a:xfrm rot="1403685">
              <a:off x="3271807" y="2800969"/>
              <a:ext cx="4288059" cy="34149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203200" dist="76200" dir="3120000" algn="ctr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120" name="Группа 2"/>
            <p:cNvGrpSpPr>
              <a:grpSpLocks/>
            </p:cNvGrpSpPr>
            <p:nvPr/>
          </p:nvGrpSpPr>
          <p:grpSpPr bwMode="auto">
            <a:xfrm>
              <a:off x="3840607" y="3211365"/>
              <a:ext cx="3033001" cy="2497073"/>
              <a:chOff x="2736092" y="1595699"/>
              <a:chExt cx="3384376" cy="2656906"/>
            </a:xfrm>
          </p:grpSpPr>
          <p:sp>
            <p:nvSpPr>
              <p:cNvPr id="4121" name="TextBox 3"/>
              <p:cNvSpPr txBox="1">
                <a:spLocks noChangeArrowheads="1"/>
              </p:cNvSpPr>
              <p:nvPr/>
            </p:nvSpPr>
            <p:spPr bwMode="auto">
              <a:xfrm>
                <a:off x="3135791" y="1595699"/>
                <a:ext cx="2751137" cy="42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sz="2000" b="1" dirty="0">
                    <a:solidFill>
                      <a:srgbClr val="0070C0"/>
                    </a:solidFill>
                    <a:latin typeface="+mn-lt"/>
                  </a:rPr>
                  <a:t>ЭЛЕКТРОННОЕ</a:t>
                </a:r>
              </a:p>
            </p:txBody>
          </p:sp>
          <p:pic>
            <p:nvPicPr>
              <p:cNvPr id="4122" name="Рисунок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092" y="1980520"/>
                <a:ext cx="3384376" cy="1846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23" name="TextBox 3"/>
              <p:cNvSpPr txBox="1">
                <a:spLocks noChangeArrowheads="1"/>
              </p:cNvSpPr>
              <p:nvPr/>
            </p:nvSpPr>
            <p:spPr bwMode="auto">
              <a:xfrm>
                <a:off x="3042786" y="3826885"/>
                <a:ext cx="2937148" cy="42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sz="2000" b="1" dirty="0">
                    <a:solidFill>
                      <a:srgbClr val="0070C0"/>
                    </a:solidFill>
                    <a:latin typeface="+mn-lt"/>
                  </a:rPr>
                  <a:t>ПРАВИТЕЛЬСТВО</a:t>
                </a:r>
              </a:p>
            </p:txBody>
          </p:sp>
        </p:grpSp>
      </p:grp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0" y="4786322"/>
            <a:ext cx="32051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sng" cap="all" dirty="0">
                <a:solidFill>
                  <a:srgbClr val="002060"/>
                </a:solidFill>
              </a:rPr>
              <a:t>Система </a:t>
            </a:r>
            <a:endParaRPr lang="en-US" sz="2000" b="1" u="sng" cap="al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rgbClr val="2F70BF"/>
                </a:solidFill>
              </a:rPr>
              <a:t>межведомственного</a:t>
            </a:r>
            <a:endParaRPr lang="en-US" sz="2000" b="1" dirty="0">
              <a:solidFill>
                <a:srgbClr val="2F70BF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rgbClr val="2F70BF"/>
                </a:solidFill>
              </a:rPr>
              <a:t>электронного взаимодействия </a:t>
            </a:r>
          </a:p>
        </p:txBody>
      </p:sp>
      <p:sp>
        <p:nvSpPr>
          <p:cNvPr id="3083" name="TextBox 13"/>
          <p:cNvSpPr txBox="1">
            <a:spLocks noChangeArrowheads="1"/>
          </p:cNvSpPr>
          <p:nvPr/>
        </p:nvSpPr>
        <p:spPr bwMode="auto">
          <a:xfrm>
            <a:off x="4643438" y="5715016"/>
            <a:ext cx="2857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rgbClr val="002060"/>
                </a:solidFill>
              </a:rPr>
              <a:t>Межведомственный</a:t>
            </a:r>
            <a:endParaRPr lang="en-US" b="1" u="sng" cap="all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u="sng" cap="all" dirty="0">
                <a:solidFill>
                  <a:srgbClr val="002060"/>
                </a:solidFill>
              </a:rPr>
              <a:t>электронный </a:t>
            </a:r>
            <a:endParaRPr lang="en-US" b="1" u="sng" cap="all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u="sng" cap="all" dirty="0">
                <a:solidFill>
                  <a:srgbClr val="002060"/>
                </a:solidFill>
              </a:rPr>
              <a:t>документооборот</a:t>
            </a:r>
            <a:r>
              <a:rPr lang="ru-RU" sz="1200" b="1" u="sng" cap="all" dirty="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4108" name="Группа 27"/>
          <p:cNvGrpSpPr>
            <a:grpSpLocks/>
          </p:cNvGrpSpPr>
          <p:nvPr/>
        </p:nvGrpSpPr>
        <p:grpSpPr bwMode="auto">
          <a:xfrm>
            <a:off x="214313" y="142875"/>
            <a:ext cx="3568700" cy="2136775"/>
            <a:chOff x="214282" y="285728"/>
            <a:chExt cx="3568843" cy="2136611"/>
          </a:xfrm>
        </p:grpSpPr>
        <p:sp>
          <p:nvSpPr>
            <p:cNvPr id="27" name="Овал 26"/>
            <p:cNvSpPr/>
            <p:nvPr/>
          </p:nvSpPr>
          <p:spPr>
            <a:xfrm rot="313238">
              <a:off x="711189" y="779403"/>
              <a:ext cx="3071936" cy="1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228600" dir="1800000" sx="86000" sy="86000" algn="ctr" rotWithShape="0">
                <a:schemeClr val="bg1">
                  <a:lumMod val="65000"/>
                  <a:alpha val="4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116" name="Группа 21"/>
            <p:cNvGrpSpPr>
              <a:grpSpLocks/>
            </p:cNvGrpSpPr>
            <p:nvPr/>
          </p:nvGrpSpPr>
          <p:grpSpPr bwMode="auto">
            <a:xfrm>
              <a:off x="214282" y="285728"/>
              <a:ext cx="3500532" cy="1938843"/>
              <a:chOff x="285720" y="428604"/>
              <a:chExt cx="3500532" cy="1938843"/>
            </a:xfrm>
          </p:grpSpPr>
          <p:pic>
            <p:nvPicPr>
              <p:cNvPr id="4117" name="Picture 1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120" y="500014"/>
                <a:ext cx="1000132" cy="1669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6" name="TextBox 6"/>
              <p:cNvSpPr txBox="1">
                <a:spLocks noChangeArrowheads="1"/>
              </p:cNvSpPr>
              <p:nvPr/>
            </p:nvSpPr>
            <p:spPr bwMode="auto">
              <a:xfrm>
                <a:off x="285720" y="428604"/>
                <a:ext cx="2500399" cy="1938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u="sng" cap="all" dirty="0">
                    <a:solidFill>
                      <a:srgbClr val="002060"/>
                    </a:solidFill>
                  </a:rPr>
                  <a:t>Общественный</a:t>
                </a:r>
                <a:endParaRPr lang="en-US" sz="2000" b="1" u="sng" cap="all" dirty="0">
                  <a:solidFill>
                    <a:srgbClr val="002060"/>
                  </a:solidFill>
                </a:endParaRPr>
              </a:p>
              <a:p>
                <a:pPr algn="ctr">
                  <a:defRPr/>
                </a:pPr>
                <a:r>
                  <a:rPr lang="ru-RU" sz="2000" b="1" u="sng" cap="all" dirty="0">
                    <a:solidFill>
                      <a:srgbClr val="002060"/>
                    </a:solidFill>
                  </a:rPr>
                  <a:t>Доступ</a:t>
                </a:r>
              </a:p>
              <a:p>
                <a:pPr algn="r">
                  <a:defRPr/>
                </a:pPr>
                <a:r>
                  <a:rPr lang="ru-RU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к информации</a:t>
                </a:r>
                <a:endPara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algn="r">
                  <a:defRPr/>
                </a:pPr>
                <a:r>
                  <a:rPr lang="ru-RU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о деятельности</a:t>
                </a:r>
                <a:endPara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algn="r">
                  <a:defRPr/>
                </a:pPr>
                <a:r>
                  <a:rPr lang="ru-RU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Госорганов и</a:t>
                </a:r>
                <a:endPara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algn="r">
                  <a:defRPr/>
                </a:pPr>
                <a:r>
                  <a:rPr lang="ru-RU" sz="2000" b="1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госуслугам</a:t>
                </a:r>
                <a:endParaRPr lang="ru-RU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4109" name="Группа 25"/>
          <p:cNvGrpSpPr>
            <a:grpSpLocks/>
          </p:cNvGrpSpPr>
          <p:nvPr/>
        </p:nvGrpSpPr>
        <p:grpSpPr bwMode="auto">
          <a:xfrm>
            <a:off x="4143372" y="214290"/>
            <a:ext cx="1962153" cy="1352572"/>
            <a:chOff x="6858013" y="428582"/>
            <a:chExt cx="1962159" cy="1352574"/>
          </a:xfrm>
        </p:grpSpPr>
        <p:sp>
          <p:nvSpPr>
            <p:cNvPr id="3080" name="TextBox 10"/>
            <p:cNvSpPr txBox="1">
              <a:spLocks noChangeArrowheads="1"/>
            </p:cNvSpPr>
            <p:nvPr/>
          </p:nvSpPr>
          <p:spPr bwMode="auto">
            <a:xfrm>
              <a:off x="6858013" y="428582"/>
              <a:ext cx="1962156" cy="1015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u="sng" cap="all" dirty="0" err="1">
                  <a:solidFill>
                    <a:srgbClr val="002060"/>
                  </a:solidFill>
                </a:rPr>
                <a:t>госуслуги</a:t>
              </a:r>
              <a:endParaRPr lang="en-US" sz="2000" b="1" u="sng" cap="all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ru-RU" sz="2000" b="1" dirty="0">
                  <a:solidFill>
                    <a:srgbClr val="2F70BF"/>
                  </a:solidFill>
                </a:rPr>
                <a:t>ч</a:t>
              </a:r>
              <a:r>
                <a:rPr lang="ru-RU" sz="2000" b="1" dirty="0" smtClean="0">
                  <a:solidFill>
                    <a:srgbClr val="2F70BF"/>
                  </a:solidFill>
                </a:rPr>
                <a:t>ерез</a:t>
              </a:r>
              <a:endParaRPr lang="en-US" sz="2000" b="1" dirty="0">
                <a:solidFill>
                  <a:srgbClr val="2F70BF"/>
                </a:solidFill>
              </a:endParaRPr>
            </a:p>
            <a:p>
              <a:pPr>
                <a:defRPr/>
              </a:pPr>
              <a:r>
                <a:rPr lang="ru-RU" sz="2000" b="1" dirty="0">
                  <a:solidFill>
                    <a:srgbClr val="2F70BF"/>
                  </a:solidFill>
                </a:rPr>
                <a:t>МФЦ</a:t>
              </a:r>
            </a:p>
          </p:txBody>
        </p:sp>
        <p:pic>
          <p:nvPicPr>
            <p:cNvPr id="4114" name="Picture 2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72" y="714356"/>
              <a:ext cx="11049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0" name="Picture 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92867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715140" y="214290"/>
            <a:ext cx="2176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cap="all" dirty="0">
                <a:solidFill>
                  <a:srgbClr val="002060"/>
                </a:solidFill>
              </a:rPr>
              <a:t>Сайты</a:t>
            </a:r>
            <a:endParaRPr lang="en-US" sz="2000" b="1" u="sng" cap="all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000" b="1" u="sng" cap="all" dirty="0">
                <a:solidFill>
                  <a:srgbClr val="002060"/>
                </a:solidFill>
              </a:rPr>
              <a:t>Госорганов</a:t>
            </a:r>
            <a:endParaRPr lang="en-US" sz="1600" b="1" u="sng" cap="all" dirty="0">
              <a:solidFill>
                <a:srgbClr val="002060"/>
              </a:solidFill>
            </a:endParaRPr>
          </a:p>
        </p:txBody>
      </p:sp>
      <p:sp>
        <p:nvSpPr>
          <p:cNvPr id="4112" name="TextBox 10"/>
          <p:cNvSpPr txBox="1">
            <a:spLocks noChangeArrowheads="1"/>
          </p:cNvSpPr>
          <p:nvPr/>
        </p:nvSpPr>
        <p:spPr bwMode="auto">
          <a:xfrm>
            <a:off x="7358082" y="2000240"/>
            <a:ext cx="1428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2F70BF"/>
                </a:solidFill>
                <a:latin typeface="+mn-lt"/>
              </a:rPr>
              <a:t>в </a:t>
            </a:r>
            <a:r>
              <a:rPr lang="ru-RU" sz="2000" b="1" dirty="0" smtClean="0">
                <a:solidFill>
                  <a:srgbClr val="2F70BF"/>
                </a:solidFill>
                <a:latin typeface="+mn-lt"/>
              </a:rPr>
              <a:t>сети Интернет</a:t>
            </a:r>
            <a:endParaRPr lang="ru-RU" sz="2400" b="1" dirty="0">
              <a:solidFill>
                <a:srgbClr val="2F70BF"/>
              </a:solidFill>
              <a:latin typeface="+mn-lt"/>
            </a:endParaRP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4</a:t>
            </a:fld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xmlns="" val="5790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67544" y="1"/>
            <a:ext cx="8676456" cy="836711"/>
          </a:xfrm>
        </p:spPr>
        <p:txBody>
          <a:bodyPr anchor="b"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Электронная</a:t>
            </a:r>
            <a:r>
              <a:rPr lang="ru-RU" sz="2800" b="1" dirty="0">
                <a:solidFill>
                  <a:srgbClr val="AA0000"/>
                </a:solidFill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идентификация</a:t>
            </a:r>
            <a:r>
              <a:rPr lang="ru-RU" sz="2800" b="1" dirty="0">
                <a:solidFill>
                  <a:srgbClr val="AA0000"/>
                </a:solidFill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граждан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05753" y="6237312"/>
            <a:ext cx="85689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Latypov_rh\Desktop\Рисун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547" y="1196752"/>
            <a:ext cx="706090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42976" y="5589240"/>
            <a:ext cx="692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r>
              <a:rPr lang="ru-RU" sz="2800" b="1" dirty="0" smtClean="0">
                <a:solidFill>
                  <a:srgbClr val="002060"/>
                </a:solidFill>
              </a:rPr>
              <a:t>ниверсальная </a:t>
            </a:r>
            <a:r>
              <a:rPr lang="ru-RU" sz="2800" b="1" dirty="0">
                <a:solidFill>
                  <a:srgbClr val="FF0000"/>
                </a:solidFill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</a:rPr>
              <a:t>лектронная </a:t>
            </a:r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</a:rPr>
              <a:t>арта - </a:t>
            </a:r>
            <a:r>
              <a:rPr lang="ru-RU" sz="2800" b="1" dirty="0" smtClean="0">
                <a:solidFill>
                  <a:srgbClr val="FF0000"/>
                </a:solidFill>
              </a:rPr>
              <a:t>УЭК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5</a:t>
            </a:fld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xmlns="" val="20819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 descr="http://www.paymentscardsandmobile.com/Payments-Cards-Mobile-Magazine/ja_images/chip-and-P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94802">
            <a:off x="-60325" y="3711575"/>
            <a:ext cx="28590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трелка вправо 25"/>
          <p:cNvSpPr/>
          <p:nvPr/>
        </p:nvSpPr>
        <p:spPr>
          <a:xfrm rot="3340918">
            <a:off x="2499496" y="2412177"/>
            <a:ext cx="996057" cy="432048"/>
          </a:xfrm>
          <a:prstGeom prst="rightArrow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2862263" y="2384425"/>
            <a:ext cx="5834062" cy="3600450"/>
            <a:chOff x="1511660" y="2384884"/>
            <a:chExt cx="5832648" cy="3600400"/>
          </a:xfrm>
        </p:grpSpPr>
        <p:sp>
          <p:nvSpPr>
            <p:cNvPr id="69" name="AutoShape 141"/>
            <p:cNvSpPr>
              <a:spLocks noChangeArrowheads="1"/>
            </p:cNvSpPr>
            <p:nvPr/>
          </p:nvSpPr>
          <p:spPr bwMode="auto">
            <a:xfrm flipH="1">
              <a:off x="1511660" y="2384884"/>
              <a:ext cx="5832648" cy="3600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6350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ffectLst/>
            <a:scene3d>
              <a:camera prst="isometricTopUp"/>
              <a:lightRig rig="threePt" dir="t"/>
            </a:scene3d>
            <a:sp3d prstMaterial="translucentPowder">
              <a:bevelT w="107950" h="120650" prst="relaxedInset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59398" name="Группа 92"/>
            <p:cNvGrpSpPr>
              <a:grpSpLocks/>
            </p:cNvGrpSpPr>
            <p:nvPr/>
          </p:nvGrpSpPr>
          <p:grpSpPr bwMode="auto">
            <a:xfrm>
              <a:off x="1547664" y="3699520"/>
              <a:ext cx="2304256" cy="1529680"/>
              <a:chOff x="1746834" y="3519500"/>
              <a:chExt cx="2304256" cy="1529680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1746834" y="3519500"/>
                <a:ext cx="2304256" cy="1529680"/>
              </a:xfrm>
              <a:prstGeom prst="roundRect">
                <a:avLst/>
              </a:prstGeom>
              <a:scene3d>
                <a:camera prst="isometricTopUp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1" name="Rectangle 16"/>
              <p:cNvSpPr>
                <a:spLocks noChangeArrowheads="1"/>
              </p:cNvSpPr>
              <p:nvPr/>
            </p:nvSpPr>
            <p:spPr bwMode="auto">
              <a:xfrm>
                <a:off x="2079894" y="3949896"/>
                <a:ext cx="161115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isometricTopUp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600" dirty="0">
                    <a:cs typeface="Arial" charset="0"/>
                  </a:rPr>
                  <a:t>Банковская </a:t>
                </a:r>
                <a:r>
                  <a:rPr lang="en-US" sz="1600" dirty="0">
                    <a:cs typeface="Arial" charset="0"/>
                  </a:rPr>
                  <a:t>EMV </a:t>
                </a:r>
                <a:r>
                  <a:rPr lang="ru-RU" sz="1600" dirty="0">
                    <a:cs typeface="Arial" charset="0"/>
                  </a:rPr>
                  <a:t>карта</a:t>
                </a:r>
              </a:p>
            </p:txBody>
          </p:sp>
        </p:grpSp>
      </p:grp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2862263" y="2168525"/>
            <a:ext cx="5834062" cy="3600450"/>
            <a:chOff x="1619672" y="2168860"/>
            <a:chExt cx="5832648" cy="3600400"/>
          </a:xfrm>
        </p:grpSpPr>
        <p:sp>
          <p:nvSpPr>
            <p:cNvPr id="36" name="AutoShape 141"/>
            <p:cNvSpPr>
              <a:spLocks noChangeArrowheads="1"/>
            </p:cNvSpPr>
            <p:nvPr/>
          </p:nvSpPr>
          <p:spPr bwMode="auto">
            <a:xfrm flipH="1">
              <a:off x="1619672" y="2168860"/>
              <a:ext cx="5832648" cy="3600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6350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ffectLst/>
            <a:scene3d>
              <a:camera prst="isometricTopUp"/>
              <a:lightRig rig="threePt" dir="t"/>
            </a:scene3d>
            <a:sp3d prstMaterial="translucentPowder">
              <a:bevelT w="107950" h="120650" prst="relaxedInset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59403" name="Группа 94"/>
            <p:cNvGrpSpPr>
              <a:grpSpLocks/>
            </p:cNvGrpSpPr>
            <p:nvPr/>
          </p:nvGrpSpPr>
          <p:grpSpPr bwMode="auto">
            <a:xfrm>
              <a:off x="3976786" y="2187352"/>
              <a:ext cx="2304256" cy="1529680"/>
              <a:chOff x="4175956" y="2007332"/>
              <a:chExt cx="2304256" cy="1529680"/>
            </a:xfrm>
          </p:grpSpPr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4175956" y="2007332"/>
                <a:ext cx="2304256" cy="1529680"/>
              </a:xfrm>
              <a:prstGeom prst="roundRect">
                <a:avLst/>
              </a:prstGeom>
              <a:scene3d>
                <a:camera prst="isometricTopUp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Rectangle 15"/>
              <p:cNvSpPr>
                <a:spLocks noChangeArrowheads="1"/>
              </p:cNvSpPr>
              <p:nvPr/>
            </p:nvSpPr>
            <p:spPr bwMode="auto">
              <a:xfrm>
                <a:off x="4237320" y="2448181"/>
                <a:ext cx="181084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isometricTopUp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tx2"/>
                    </a:solidFill>
                    <a:cs typeface="Arial" charset="0"/>
                  </a:rPr>
                  <a:t>Свидетельство ПФР</a:t>
                </a:r>
              </a:p>
            </p:txBody>
          </p:sp>
        </p:grpSp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2916238" y="1916113"/>
            <a:ext cx="5921375" cy="3600450"/>
            <a:chOff x="1727684" y="1916832"/>
            <a:chExt cx="5921510" cy="3600400"/>
          </a:xfrm>
        </p:grpSpPr>
        <p:sp>
          <p:nvSpPr>
            <p:cNvPr id="23" name="AutoShape 141"/>
            <p:cNvSpPr>
              <a:spLocks noChangeArrowheads="1"/>
            </p:cNvSpPr>
            <p:nvPr/>
          </p:nvSpPr>
          <p:spPr bwMode="auto">
            <a:xfrm flipH="1">
              <a:off x="1727684" y="1916832"/>
              <a:ext cx="5832648" cy="3600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6350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ffectLst/>
            <a:scene3d>
              <a:camera prst="isometricTopUp"/>
              <a:lightRig rig="threePt" dir="t"/>
            </a:scene3d>
            <a:sp3d prstMaterial="translucentPowder">
              <a:bevelT w="107950" h="120650" prst="relaxedInset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59408" name="Группа 93"/>
            <p:cNvGrpSpPr>
              <a:grpSpLocks/>
            </p:cNvGrpSpPr>
            <p:nvPr/>
          </p:nvGrpSpPr>
          <p:grpSpPr bwMode="auto">
            <a:xfrm>
              <a:off x="5344938" y="2547392"/>
              <a:ext cx="2304256" cy="1529680"/>
              <a:chOff x="5364088" y="2672916"/>
              <a:chExt cx="2304256" cy="1529680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5364088" y="2672916"/>
                <a:ext cx="2304256" cy="1529680"/>
              </a:xfrm>
              <a:prstGeom prst="roundRect">
                <a:avLst/>
              </a:prstGeom>
              <a:scene3d>
                <a:camera prst="isometricTopUp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0" name="Rectangle 17"/>
              <p:cNvSpPr>
                <a:spLocks noChangeArrowheads="1"/>
              </p:cNvSpPr>
              <p:nvPr/>
            </p:nvSpPr>
            <p:spPr bwMode="auto">
              <a:xfrm>
                <a:off x="5491107" y="3198458"/>
                <a:ext cx="178119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isometricTopUp"/>
                <a:lightRig rig="threePt" dir="t"/>
              </a:scene3d>
              <a:sp3d>
                <a:bevelT w="165100" prst="coolSlant"/>
              </a:sp3d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1600" dirty="0">
                    <a:cs typeface="Arial" charset="0"/>
                  </a:rPr>
                  <a:t>ИД приложение</a:t>
                </a:r>
              </a:p>
            </p:txBody>
          </p:sp>
        </p:grpSp>
      </p:grpSp>
      <p:pic>
        <p:nvPicPr>
          <p:cNvPr id="25" name="Рисунок 2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31841" y="2024842"/>
            <a:ext cx="5021407" cy="298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2932113" y="1665288"/>
            <a:ext cx="5832475" cy="3600450"/>
            <a:chOff x="1871700" y="1664804"/>
            <a:chExt cx="5832648" cy="3600400"/>
          </a:xfrm>
        </p:grpSpPr>
        <p:sp>
          <p:nvSpPr>
            <p:cNvPr id="24" name="AutoShape 141"/>
            <p:cNvSpPr>
              <a:spLocks noChangeArrowheads="1"/>
            </p:cNvSpPr>
            <p:nvPr/>
          </p:nvSpPr>
          <p:spPr bwMode="auto">
            <a:xfrm flipH="1">
              <a:off x="1871700" y="1664804"/>
              <a:ext cx="5832648" cy="3600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6350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ffectLst/>
            <a:scene3d>
              <a:camera prst="isometricTopUp"/>
              <a:lightRig rig="threePt" dir="t"/>
            </a:scene3d>
            <a:sp3d prstMaterial="translucentPowder">
              <a:bevelT w="107950" h="120650" prst="relaxedInset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59414" name="Группа 95"/>
            <p:cNvGrpSpPr>
              <a:grpSpLocks/>
            </p:cNvGrpSpPr>
            <p:nvPr/>
          </p:nvGrpSpPr>
          <p:grpSpPr bwMode="auto">
            <a:xfrm>
              <a:off x="3220701" y="3555504"/>
              <a:ext cx="2304256" cy="1529680"/>
              <a:chOff x="3131839" y="3951548"/>
              <a:chExt cx="2304256" cy="1529680"/>
            </a:xfrm>
          </p:grpSpPr>
          <p:sp>
            <p:nvSpPr>
              <p:cNvPr id="57" name="Скругленный прямоугольник 56"/>
              <p:cNvSpPr/>
              <p:nvPr/>
            </p:nvSpPr>
            <p:spPr>
              <a:xfrm>
                <a:off x="3131839" y="3951548"/>
                <a:ext cx="2304256" cy="1529680"/>
              </a:xfrm>
              <a:prstGeom prst="roundRect">
                <a:avLst/>
              </a:prstGeom>
              <a:scene3d>
                <a:camera prst="isometricTopUp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2" name="Rectangle 17"/>
              <p:cNvSpPr>
                <a:spLocks noChangeArrowheads="1"/>
              </p:cNvSpPr>
              <p:nvPr/>
            </p:nvSpPr>
            <p:spPr bwMode="auto">
              <a:xfrm>
                <a:off x="3351333" y="4494602"/>
                <a:ext cx="1857443" cy="400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isometricTopUp"/>
                <a:lightRig rig="threePt" dir="t"/>
              </a:scene3d>
              <a:sp3d>
                <a:bevelT w="165100" prst="coolSlant"/>
              </a:sp3d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cs typeface="Arial" charset="0"/>
                  </a:rPr>
                  <a:t>ПОЛИС ОМС</a:t>
                </a:r>
                <a:endParaRPr lang="ru-RU" sz="2000" b="1" dirty="0">
                  <a:cs typeface="Arial" charset="0"/>
                </a:endParaRPr>
              </a:p>
            </p:txBody>
          </p:sp>
        </p:grpSp>
      </p:grpSp>
      <p:grpSp>
        <p:nvGrpSpPr>
          <p:cNvPr id="6" name="Группа 96"/>
          <p:cNvGrpSpPr>
            <a:grpSpLocks/>
          </p:cNvGrpSpPr>
          <p:nvPr/>
        </p:nvGrpSpPr>
        <p:grpSpPr bwMode="auto">
          <a:xfrm>
            <a:off x="1387475" y="1700213"/>
            <a:ext cx="2906713" cy="1530350"/>
            <a:chOff x="2807804" y="3951548"/>
            <a:chExt cx="2907145" cy="1529680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3131840" y="3951548"/>
              <a:ext cx="2304256" cy="1529680"/>
            </a:xfrm>
            <a:prstGeom prst="roundRect">
              <a:avLst/>
            </a:prstGeom>
            <a:scene3d>
              <a:camera prst="isometricTopUp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9" name="Rectangle 17"/>
            <p:cNvSpPr>
              <a:spLocks noChangeArrowheads="1"/>
            </p:cNvSpPr>
            <p:nvPr/>
          </p:nvSpPr>
          <p:spPr bwMode="auto">
            <a:xfrm>
              <a:off x="2807804" y="4272679"/>
              <a:ext cx="2907145" cy="1015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TopUp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cs typeface="Arial" charset="0"/>
                </a:rPr>
                <a:t>Дополнительные региональные приложения</a:t>
              </a: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724648"/>
            <a:ext cx="828092" cy="74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TopUp"/>
            <a:lightRig rig="threePt" dir="t"/>
          </a:scene3d>
          <a:sp3d>
            <a:bevelT/>
          </a:sp3d>
        </p:spPr>
      </p:pic>
      <p:sp>
        <p:nvSpPr>
          <p:cNvPr id="41" name="Выгнутая вверх стрелка 40"/>
          <p:cNvSpPr/>
          <p:nvPr/>
        </p:nvSpPr>
        <p:spPr>
          <a:xfrm rot="2202214">
            <a:off x="3498850" y="2181225"/>
            <a:ext cx="1712913" cy="9032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9422" name="Заголовок 4"/>
          <p:cNvSpPr txBox="1">
            <a:spLocks/>
          </p:cNvSpPr>
          <p:nvPr/>
        </p:nvSpPr>
        <p:spPr bwMode="auto">
          <a:xfrm>
            <a:off x="323528" y="115888"/>
            <a:ext cx="8641085" cy="12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Приложения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УЭК</a:t>
            </a:r>
          </a:p>
        </p:txBody>
      </p:sp>
      <p:sp>
        <p:nvSpPr>
          <p:cNvPr id="90" name="Rectangle 16"/>
          <p:cNvSpPr>
            <a:spLocks noChangeArrowheads="1"/>
          </p:cNvSpPr>
          <p:nvPr/>
        </p:nvSpPr>
        <p:spPr bwMode="auto">
          <a:xfrm>
            <a:off x="4735166" y="3070701"/>
            <a:ext cx="1611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cs typeface="Arial" charset="0"/>
              </a:rPr>
              <a:t>УЭК</a:t>
            </a:r>
          </a:p>
        </p:txBody>
      </p:sp>
      <p:pic>
        <p:nvPicPr>
          <p:cNvPr id="5942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8001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6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83933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6 -0.0222 L 0.10122 0.059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286412"/>
          </a:xfrm>
        </p:spPr>
        <p:txBody>
          <a:bodyPr anchor="ctr">
            <a:normAutofit fontScale="25000" lnSpcReduction="20000"/>
          </a:bodyPr>
          <a:lstStyle/>
          <a:p>
            <a:pPr marL="0" indent="0" algn="just">
              <a:buNone/>
            </a:pPr>
            <a:endParaRPr lang="ru-RU" sz="26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algn="just">
              <a:buNone/>
            </a:pPr>
            <a:endParaRPr lang="ru-RU" sz="96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1200" b="1" dirty="0" smtClean="0">
                <a:solidFill>
                  <a:srgbClr val="002060"/>
                </a:solidFill>
                <a:cs typeface="Arial" pitchFamily="34" charset="0"/>
              </a:rPr>
              <a:t>Способ 1: </a:t>
            </a:r>
            <a:r>
              <a:rPr lang="ru-RU" sz="11200" dirty="0" smtClean="0">
                <a:solidFill>
                  <a:srgbClr val="002060"/>
                </a:solidFill>
                <a:cs typeface="Arial" pitchFamily="34" charset="0"/>
              </a:rPr>
              <a:t>В органах </a:t>
            </a:r>
            <a:r>
              <a:rPr lang="ru-RU" sz="11200" dirty="0">
                <a:solidFill>
                  <a:srgbClr val="002060"/>
                </a:solidFill>
                <a:cs typeface="Arial" pitchFamily="34" charset="0"/>
              </a:rPr>
              <a:t>государственной </a:t>
            </a:r>
            <a:r>
              <a:rPr lang="ru-RU" sz="11200" dirty="0" smtClean="0">
                <a:solidFill>
                  <a:srgbClr val="002060"/>
                </a:solidFill>
                <a:cs typeface="Arial" pitchFamily="34" charset="0"/>
              </a:rPr>
              <a:t>власти и местного самоуправления</a:t>
            </a:r>
            <a:r>
              <a:rPr lang="en-US" sz="11200" b="1" dirty="0" smtClean="0">
                <a:cs typeface="Arial" pitchFamily="34" charset="0"/>
              </a:rPr>
              <a:t>  </a:t>
            </a:r>
            <a:endParaRPr lang="ru-RU" sz="11200" b="1" dirty="0" smtClean="0">
              <a:cs typeface="Arial" pitchFamily="34" charset="0"/>
            </a:endParaRPr>
          </a:p>
          <a:p>
            <a:pPr marL="0" indent="0" algn="just">
              <a:buNone/>
            </a:pPr>
            <a:endParaRPr lang="ru-RU" sz="11200" b="1" u="sng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1200" b="1" dirty="0" smtClean="0">
                <a:solidFill>
                  <a:srgbClr val="002060"/>
                </a:solidFill>
                <a:cs typeface="Arial" pitchFamily="34" charset="0"/>
              </a:rPr>
              <a:t>Способ 2:</a:t>
            </a:r>
            <a:r>
              <a:rPr lang="ru-RU" sz="11200" dirty="0" smtClean="0">
                <a:solidFill>
                  <a:srgbClr val="002060"/>
                </a:solidFill>
                <a:cs typeface="Arial" pitchFamily="34" charset="0"/>
              </a:rPr>
              <a:t> В многофункциональном центре – МФЦ</a:t>
            </a:r>
          </a:p>
          <a:p>
            <a:pPr marL="0" indent="0" algn="just">
              <a:buNone/>
            </a:pPr>
            <a:endParaRPr lang="ru-RU" sz="1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1200" b="1" dirty="0" smtClean="0">
                <a:solidFill>
                  <a:srgbClr val="002060"/>
                </a:solidFill>
                <a:cs typeface="Arial" pitchFamily="34" charset="0"/>
              </a:rPr>
              <a:t>Способ 3:</a:t>
            </a:r>
            <a:r>
              <a:rPr lang="ru-RU" sz="11200" dirty="0" smtClean="0">
                <a:solidFill>
                  <a:srgbClr val="002060"/>
                </a:solidFill>
                <a:cs typeface="Arial" pitchFamily="34" charset="0"/>
              </a:rPr>
              <a:t> На </a:t>
            </a:r>
            <a:r>
              <a:rPr lang="ru-RU" sz="11200" dirty="0" err="1" smtClean="0">
                <a:solidFill>
                  <a:srgbClr val="002060"/>
                </a:solidFill>
                <a:cs typeface="Arial" pitchFamily="34" charset="0"/>
              </a:rPr>
              <a:t>Интернет-страницах</a:t>
            </a:r>
            <a:r>
              <a:rPr lang="ru-RU" sz="11200" dirty="0" smtClean="0">
                <a:solidFill>
                  <a:srgbClr val="002060"/>
                </a:solidFill>
                <a:cs typeface="Arial" pitchFamily="34" charset="0"/>
              </a:rPr>
              <a:t> государственных ведомств и учреждений</a:t>
            </a:r>
          </a:p>
          <a:p>
            <a:pPr marL="0" indent="0" algn="just">
              <a:buNone/>
            </a:pPr>
            <a:endParaRPr lang="ru-RU" sz="1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1200" b="1" dirty="0" smtClean="0">
                <a:solidFill>
                  <a:srgbClr val="002060"/>
                </a:solidFill>
                <a:cs typeface="Arial" pitchFamily="34" charset="0"/>
              </a:rPr>
              <a:t>Способ 4:</a:t>
            </a:r>
            <a:r>
              <a:rPr lang="ru-RU" sz="11200" dirty="0" smtClean="0">
                <a:solidFill>
                  <a:srgbClr val="002060"/>
                </a:solidFill>
                <a:cs typeface="Arial" pitchFamily="34" charset="0"/>
              </a:rPr>
              <a:t> На Едином портале государственных и муниципальных услуг по адресу </a:t>
            </a:r>
            <a:r>
              <a:rPr lang="en-US" sz="11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http://www.</a:t>
            </a:r>
            <a:r>
              <a:rPr lang="ru-RU" sz="112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gosuslugi.ru</a:t>
            </a:r>
            <a:r>
              <a:rPr lang="ru-RU" sz="9600" i="1" dirty="0" smtClean="0">
                <a:latin typeface="Comic Sans MS" pitchFamily="66" charset="0"/>
                <a:cs typeface="Arabic Typesetting" pitchFamily="66" charset="-78"/>
              </a:rPr>
              <a:t>                                               	 	</a:t>
            </a:r>
            <a:endParaRPr lang="ru-RU" sz="9600" b="1" dirty="0" smtClean="0"/>
          </a:p>
          <a:p>
            <a:pPr marL="0" indent="0" algn="ctr">
              <a:buNone/>
            </a:pPr>
            <a:r>
              <a:rPr lang="en-US" sz="2000" b="1" dirty="0" smtClean="0"/>
              <a:t> </a:t>
            </a:r>
            <a:endParaRPr lang="ru-RU" sz="2000" i="1" dirty="0" smtClean="0">
              <a:latin typeface="Comic Sans MS" pitchFamily="66" charset="0"/>
              <a:cs typeface="Arabic Typesetting" pitchFamily="66" charset="-78"/>
            </a:endParaRPr>
          </a:p>
          <a:p>
            <a:pPr marL="0" indent="0" algn="just">
              <a:buNone/>
            </a:pPr>
            <a:r>
              <a:rPr lang="en-US" sz="2000" b="1" dirty="0" smtClean="0"/>
              <a:t>        </a:t>
            </a:r>
          </a:p>
          <a:p>
            <a:pPr marL="0" indent="0" algn="just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84" cy="695570"/>
          </a:xfrm>
        </p:spPr>
        <p:txBody>
          <a:bodyPr anchor="b"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Способы получения государственных услуг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7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564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53" y="1340768"/>
            <a:ext cx="8568952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38328"/>
            <a:ext cx="8715436" cy="10024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Единый портал государственных услуг РФ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(ЕПГУ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)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www.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gosuslugi.ru</a:t>
            </a:r>
            <a:endParaRPr lang="ru-RU" sz="28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8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6757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58427" y="44624"/>
            <a:ext cx="8785573" cy="1512168"/>
          </a:xfrm>
        </p:spPr>
        <p:txBody>
          <a:bodyPr anchor="b"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госуслуг в электронном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виде,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доступных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совершеннолетним гражданам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РФ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ЕПГУ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84169" y="1690426"/>
            <a:ext cx="2790536" cy="44243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Регистрация предпринимательской деятельности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82552" y="2842555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Таможенное </a:t>
            </a:r>
            <a:r>
              <a:rPr lang="ru-RU" sz="1200" dirty="0">
                <a:solidFill>
                  <a:srgbClr val="002060"/>
                </a:solidFill>
              </a:rPr>
              <a:t>оформление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82552" y="2266491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Регистрация имущества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и </a:t>
            </a:r>
            <a:r>
              <a:rPr lang="ru-RU" sz="1200" dirty="0">
                <a:solidFill>
                  <a:srgbClr val="002060"/>
                </a:solidFill>
              </a:rPr>
              <a:t>сделок с ним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82630" y="3418619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Информация ФССП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по задолженностям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82550" y="3994683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Информация по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социальным </a:t>
            </a:r>
            <a:r>
              <a:rPr lang="ru-RU" sz="1200" dirty="0">
                <a:solidFill>
                  <a:srgbClr val="002060"/>
                </a:solidFill>
              </a:rPr>
              <a:t>услугам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82470" y="4570747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Электронный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дневник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учащегося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84169" y="5146811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Зачисление </a:t>
            </a:r>
            <a:r>
              <a:rPr lang="ru-RU" sz="1200" dirty="0">
                <a:solidFill>
                  <a:srgbClr val="002060"/>
                </a:solidFill>
              </a:rPr>
              <a:t>ребенка в ДОУ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76732" y="1690426"/>
            <a:ext cx="2790536" cy="44243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Выдача водительского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удостоверения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75115" y="2842555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Получение </a:t>
            </a:r>
            <a:r>
              <a:rPr lang="ru-RU" sz="1200" dirty="0">
                <a:solidFill>
                  <a:srgbClr val="002060"/>
                </a:solidFill>
              </a:rPr>
              <a:t>ИНН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175115" y="2266491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Подача налоговой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декларации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75193" y="3418619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Налоговая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задолженность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75113" y="3994683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Пенсионные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накопления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75033" y="4570747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Регистрация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в </a:t>
            </a:r>
            <a:r>
              <a:rPr lang="ru-RU" sz="1200" dirty="0">
                <a:solidFill>
                  <a:srgbClr val="002060"/>
                </a:solidFill>
              </a:rPr>
              <a:t>системе ОМС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176732" y="5146811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Заявление </a:t>
            </a:r>
            <a:r>
              <a:rPr lang="ru-RU" sz="1200" dirty="0">
                <a:solidFill>
                  <a:srgbClr val="002060"/>
                </a:solidFill>
              </a:rPr>
              <a:t>в ЗАГС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194960" y="5722875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Информирование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о </a:t>
            </a:r>
            <a:r>
              <a:rPr lang="ru-RU" sz="1200" dirty="0">
                <a:solidFill>
                  <a:srgbClr val="002060"/>
                </a:solidFill>
              </a:rPr>
              <a:t>возможностях госуслуг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7339" y="1690426"/>
            <a:ext cx="2790536" cy="442430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Получение паспорта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гражданина </a:t>
            </a:r>
            <a:r>
              <a:rPr lang="ru-RU" sz="1200" dirty="0">
                <a:solidFill>
                  <a:srgbClr val="002060"/>
                </a:solidFill>
              </a:rPr>
              <a:t>РФ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75722" y="2842555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Регистрация по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месту </a:t>
            </a:r>
            <a:r>
              <a:rPr lang="ru-RU" sz="1200" dirty="0">
                <a:solidFill>
                  <a:srgbClr val="002060"/>
                </a:solidFill>
              </a:rPr>
              <a:t>жительства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75722" y="2266491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Получение </a:t>
            </a:r>
            <a:r>
              <a:rPr lang="ru-RU" sz="1200" dirty="0">
                <a:solidFill>
                  <a:srgbClr val="002060"/>
                </a:solidFill>
              </a:rPr>
              <a:t>загранпаспорта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75800" y="3418619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Информация </a:t>
            </a:r>
            <a:r>
              <a:rPr lang="ru-RU" sz="1200" dirty="0">
                <a:solidFill>
                  <a:srgbClr val="002060"/>
                </a:solidFill>
              </a:rPr>
              <a:t>о </a:t>
            </a:r>
            <a:r>
              <a:rPr lang="ru-RU" sz="1200" dirty="0" smtClean="0">
                <a:solidFill>
                  <a:srgbClr val="002060"/>
                </a:solidFill>
              </a:rPr>
              <a:t>нумерации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оператора </a:t>
            </a:r>
            <a:r>
              <a:rPr lang="ru-RU" sz="1200" dirty="0">
                <a:solidFill>
                  <a:srgbClr val="002060"/>
                </a:solidFill>
              </a:rPr>
              <a:t>связи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75720" y="3994683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Получение выписки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из </a:t>
            </a:r>
            <a:r>
              <a:rPr lang="ru-RU" sz="1200" dirty="0">
                <a:solidFill>
                  <a:srgbClr val="002060"/>
                </a:solidFill>
              </a:rPr>
              <a:t>архивов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75640" y="4570747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Штрафы </a:t>
            </a:r>
            <a:r>
              <a:rPr lang="ru-RU" sz="1200" dirty="0">
                <a:solidFill>
                  <a:srgbClr val="002060"/>
                </a:solidFill>
              </a:rPr>
              <a:t>ГИБДД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77339" y="5146811"/>
            <a:ext cx="2790537" cy="4424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002060"/>
                </a:solidFill>
              </a:rPr>
              <a:t>Регистрация </a:t>
            </a:r>
            <a:r>
              <a:rPr lang="ru-RU" sz="1200" dirty="0">
                <a:solidFill>
                  <a:srgbClr val="002060"/>
                </a:solidFill>
              </a:rPr>
              <a:t>автомобиля</a:t>
            </a:r>
          </a:p>
        </p:txBody>
      </p:sp>
      <p:pic>
        <p:nvPicPr>
          <p:cNvPr id="1026" name="Picture 2" descr="C:\Users\Latypov_rh\Desktop\pass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28" y="1771191"/>
            <a:ext cx="216024" cy="2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typov_rh\Desktop\zagran_pass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28" y="2339899"/>
            <a:ext cx="216024" cy="2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typov_rh\Desktop\registraciy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20" y="2915963"/>
            <a:ext cx="249240" cy="2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typov_rh\Desktop\numeraci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60" y="3508035"/>
            <a:ext cx="327558" cy="2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typov_rh\Desktop\otch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204" y="4068091"/>
            <a:ext cx="302270" cy="2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typov_rh\Desktop\avt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633" y="5279633"/>
            <a:ext cx="374984" cy="1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C:\Users\Latypov_rh\Desktop\shtra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560" y="3527329"/>
            <a:ext cx="352848" cy="2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Latypov_rh\Desktop\medicina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527" y="4644155"/>
            <a:ext cx="275571" cy="2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Latypov_rh\Desktop\zag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527" y="5260419"/>
            <a:ext cx="314914" cy="21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Latypov_rh\Desktop\img_pensiy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2488" y="4030072"/>
            <a:ext cx="432989" cy="37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atypov_rh\Desktop\i 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205" y="1811896"/>
            <a:ext cx="327558" cy="1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Latypov_rh\Desktop\ico_cat_nalo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679" y="2360997"/>
            <a:ext cx="288610" cy="2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Latypov_rh\Desktop\ico_cat_predprinima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063" y="1916832"/>
            <a:ext cx="359161" cy="2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Latypov_rh\Desktop\icon_house_privatizatio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2880" y="2349981"/>
            <a:ext cx="327558" cy="27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Latypov_rh\Desktop\ico_cat_tamognya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409" y="2903870"/>
            <a:ext cx="328212" cy="3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Latypov_rh\Desktop\ico_cat_yur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327953" cy="2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typov_rh\Desktop\ico_cat_coz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063" y="4043719"/>
            <a:ext cx="327558" cy="34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Latypov_rh\Desktop\ico_cat_obrazovani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063" y="4652749"/>
            <a:ext cx="327558" cy="2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Users\Latypov_rh\Desktop\ico_cat_senya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063" y="5200151"/>
            <a:ext cx="327558" cy="3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C:\Users\Latypov_rh\Desktop\ico_cat_pravooxr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427" y="4669622"/>
            <a:ext cx="367826" cy="26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Latypov_rh\Desktop\i_88318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2099" y="5722876"/>
            <a:ext cx="442428" cy="4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typov_rh\Desktop\doc_yellow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585" y="2898436"/>
            <a:ext cx="307704" cy="3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2000" b="1" smtClean="0"/>
              <a:pPr algn="r"/>
              <a:t>9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281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5054</TotalTime>
  <Words>807</Words>
  <Application>Microsoft Office PowerPoint</Application>
  <PresentationFormat>Экран (4:3)</PresentationFormat>
  <Paragraphs>202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Государство и гражданин  в современном  интернет-пространстве.   Получение государственных услуг в электронном виде </vt:lpstr>
      <vt:lpstr>Слайд 2</vt:lpstr>
      <vt:lpstr>Слайд 3</vt:lpstr>
      <vt:lpstr>Слайд 4</vt:lpstr>
      <vt:lpstr>Электронная идентификация граждан</vt:lpstr>
      <vt:lpstr>Слайд 6</vt:lpstr>
      <vt:lpstr>Способы получения государственных услуг</vt:lpstr>
      <vt:lpstr>Единый портал государственных услуг РФ (ЕПГУ)  www.gosuslugi.ru</vt:lpstr>
      <vt:lpstr>Перечень госуслуг в электронном виде,  доступных  совершеннолетним гражданам РФ  на ЕПГУ</vt:lpstr>
      <vt:lpstr>Регистрация на Едином портале государственных и муниципальных услуг Российской Федерации </vt:lpstr>
      <vt:lpstr>Порядок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Пошаговый алгоритм регистрации на ЕПГУ</vt:lpstr>
      <vt:lpstr>Вход гражданина на ЕПГУ  через личный кабинет </vt:lpstr>
      <vt:lpstr>По вопросам получения государственных услуг в электронном виде вы можете обратиться в  по единому номеру: 8 (800) 100-70-10 или в Комитет информационных технологий и телекоммуникаций Вологодской области по телефону в г.Вологде:  (8172)75-32-14 или  по адресу электронной почты: kit@gov35.ru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Латыпов Рустам Шералиевич</dc:creator>
  <cp:lastModifiedBy>Качанова</cp:lastModifiedBy>
  <cp:revision>192</cp:revision>
  <cp:lastPrinted>2013-09-05T09:58:54Z</cp:lastPrinted>
  <dcterms:created xsi:type="dcterms:W3CDTF">2012-08-08T14:19:38Z</dcterms:created>
  <dcterms:modified xsi:type="dcterms:W3CDTF">2013-09-12T09:57:54Z</dcterms:modified>
</cp:coreProperties>
</file>